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8"/>
  </p:notesMasterIdLst>
  <p:sldIdLst>
    <p:sldId id="256" r:id="rId2"/>
    <p:sldId id="319" r:id="rId3"/>
    <p:sldId id="359" r:id="rId4"/>
    <p:sldId id="737" r:id="rId5"/>
    <p:sldId id="706" r:id="rId6"/>
    <p:sldId id="708" r:id="rId7"/>
    <p:sldId id="713" r:id="rId8"/>
    <p:sldId id="714" r:id="rId9"/>
    <p:sldId id="738" r:id="rId10"/>
    <p:sldId id="740" r:id="rId11"/>
    <p:sldId id="741" r:id="rId12"/>
    <p:sldId id="739" r:id="rId13"/>
    <p:sldId id="743" r:id="rId14"/>
    <p:sldId id="745" r:id="rId15"/>
    <p:sldId id="744" r:id="rId16"/>
    <p:sldId id="746" r:id="rId17"/>
    <p:sldId id="747" r:id="rId18"/>
    <p:sldId id="748" r:id="rId19"/>
    <p:sldId id="749" r:id="rId20"/>
    <p:sldId id="752" r:id="rId21"/>
    <p:sldId id="751" r:id="rId22"/>
    <p:sldId id="753" r:id="rId23"/>
    <p:sldId id="742" r:id="rId24"/>
    <p:sldId id="346" r:id="rId25"/>
    <p:sldId id="357" r:id="rId26"/>
    <p:sldId id="34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706" autoAdjust="0"/>
  </p:normalViewPr>
  <p:slideViewPr>
    <p:cSldViewPr>
      <p:cViewPr>
        <p:scale>
          <a:sx n="50" d="100"/>
          <a:sy n="50" d="100"/>
        </p:scale>
        <p:origin x="1320" y="3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562FD0-46AB-48CD-8417-8317E10C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hierarchies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7F5F07-25C3-489B-B13B-E61F39AD7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large, object-oriented systems, it's common for there to be many classes with many children (and grandchildren, and great-grandchildren…)</a:t>
            </a:r>
          </a:p>
          <a:p>
            <a:r>
              <a:rPr lang="en-US" dirty="0"/>
              <a:t>This kind of arrangement is called an </a:t>
            </a:r>
            <a:r>
              <a:rPr lang="en-US" b="1" dirty="0"/>
              <a:t>inheritance hierarchy</a:t>
            </a:r>
          </a:p>
          <a:p>
            <a:r>
              <a:rPr lang="en-US" dirty="0"/>
              <a:t>Using UML, we can draw inheritance relationships between classes with arrows</a:t>
            </a:r>
          </a:p>
          <a:p>
            <a:r>
              <a:rPr lang="en-US" dirty="0"/>
              <a:t>Although it is counterintuitive, the UML standard is for the arrow to point from the child to the parent</a:t>
            </a:r>
          </a:p>
        </p:txBody>
      </p:sp>
    </p:spTree>
    <p:extLst>
      <p:ext uri="{BB962C8B-B14F-4D97-AF65-F5344CB8AC3E}">
        <p14:creationId xmlns:p14="http://schemas.microsoft.com/office/powerpoint/2010/main" val="160644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2AA78-F128-4294-AD4C-FBF1F7B5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8FFE5-B143-4697-ACE0-9CED666E5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37338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Drawing different kinds of shapes can be a useful task for inheritance</a:t>
            </a:r>
          </a:p>
          <a:p>
            <a:r>
              <a:rPr lang="en-US" dirty="0"/>
              <a:t>Consider the following inheritance hierarchy shown in UML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091D24-B1A0-435D-8ECB-7DBA28DB87C7}"/>
              </a:ext>
            </a:extLst>
          </p:cNvPr>
          <p:cNvSpPr/>
          <p:nvPr/>
        </p:nvSpPr>
        <p:spPr>
          <a:xfrm>
            <a:off x="5029200" y="1849120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GeometricObject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DF8BA8-C3A2-47E1-A2F9-3E8F12AF3481}"/>
              </a:ext>
            </a:extLst>
          </p:cNvPr>
          <p:cNvSpPr/>
          <p:nvPr/>
        </p:nvSpPr>
        <p:spPr>
          <a:xfrm>
            <a:off x="3942080" y="4038601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Line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65E907-9A9F-4E9B-B468-57701052C953}"/>
              </a:ext>
            </a:extLst>
          </p:cNvPr>
          <p:cNvSpPr/>
          <p:nvPr/>
        </p:nvSpPr>
        <p:spPr>
          <a:xfrm>
            <a:off x="6197602" y="4038601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C76A57-EF5E-4B8A-98E8-3BA6ADEC7221}"/>
              </a:ext>
            </a:extLst>
          </p:cNvPr>
          <p:cNvSpPr/>
          <p:nvPr/>
        </p:nvSpPr>
        <p:spPr>
          <a:xfrm>
            <a:off x="9067800" y="2344420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Shape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6C1D0-9929-4415-A639-F1AF0C3065D8}"/>
              </a:ext>
            </a:extLst>
          </p:cNvPr>
          <p:cNvSpPr/>
          <p:nvPr/>
        </p:nvSpPr>
        <p:spPr>
          <a:xfrm>
            <a:off x="9067800" y="3810000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Polygon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EF665C-A691-4402-A675-2AA482B1AB3F}"/>
              </a:ext>
            </a:extLst>
          </p:cNvPr>
          <p:cNvSpPr/>
          <p:nvPr/>
        </p:nvSpPr>
        <p:spPr>
          <a:xfrm>
            <a:off x="7810500" y="5582412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BDBBA8-F08B-42BB-9980-7B921EFCE966}"/>
              </a:ext>
            </a:extLst>
          </p:cNvPr>
          <p:cNvSpPr/>
          <p:nvPr/>
        </p:nvSpPr>
        <p:spPr>
          <a:xfrm>
            <a:off x="10363200" y="5582412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Triangle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9D8A1902-1858-41A5-869E-4DD8DC2A1324}"/>
              </a:ext>
            </a:extLst>
          </p:cNvPr>
          <p:cNvCxnSpPr>
            <a:stCxn id="6" idx="0"/>
            <a:endCxn id="4" idx="2"/>
          </p:cNvCxnSpPr>
          <p:nvPr/>
        </p:nvCxnSpPr>
        <p:spPr>
          <a:xfrm rot="5400000" flipH="1" flipV="1">
            <a:off x="4724400" y="2895601"/>
            <a:ext cx="1198881" cy="1087120"/>
          </a:xfrm>
          <a:prstGeom prst="bentConnector3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DF31868-8D82-495E-8332-B20A7996A23D}"/>
              </a:ext>
            </a:extLst>
          </p:cNvPr>
          <p:cNvCxnSpPr>
            <a:cxnSpLocks/>
            <a:stCxn id="7" idx="0"/>
            <a:endCxn id="4" idx="2"/>
          </p:cNvCxnSpPr>
          <p:nvPr/>
        </p:nvCxnSpPr>
        <p:spPr>
          <a:xfrm rot="16200000" flipV="1">
            <a:off x="5852161" y="2854960"/>
            <a:ext cx="1198881" cy="116840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69832E17-0095-4435-A009-A5E1E4D41B06}"/>
              </a:ext>
            </a:extLst>
          </p:cNvPr>
          <p:cNvCxnSpPr>
            <a:cxnSpLocks/>
            <a:stCxn id="8" idx="1"/>
            <a:endCxn id="4" idx="3"/>
          </p:cNvCxnSpPr>
          <p:nvPr/>
        </p:nvCxnSpPr>
        <p:spPr>
          <a:xfrm rot="10800000">
            <a:off x="6705600" y="2344420"/>
            <a:ext cx="2362200" cy="495300"/>
          </a:xfrm>
          <a:prstGeom prst="bentConnector3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E408E3ED-6089-4EE1-89A1-ECD2B6FB6235}"/>
              </a:ext>
            </a:extLst>
          </p:cNvPr>
          <p:cNvCxnSpPr>
            <a:cxnSpLocks/>
            <a:stCxn id="10" idx="0"/>
            <a:endCxn id="9" idx="2"/>
          </p:cNvCxnSpPr>
          <p:nvPr/>
        </p:nvCxnSpPr>
        <p:spPr>
          <a:xfrm rot="5400000" flipH="1" flipV="1">
            <a:off x="8886444" y="4562856"/>
            <a:ext cx="781812" cy="12573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82E405C9-72CF-489F-A55C-579D6B36B1EB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rot="16200000" flipV="1">
            <a:off x="10162794" y="4543806"/>
            <a:ext cx="781812" cy="12954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21B4821-B5FC-4D5D-878A-38AF91E154EB}"/>
              </a:ext>
            </a:extLst>
          </p:cNvPr>
          <p:cNvCxnSpPr>
            <a:stCxn id="9" idx="0"/>
            <a:endCxn id="8" idx="2"/>
          </p:cNvCxnSpPr>
          <p:nvPr/>
        </p:nvCxnSpPr>
        <p:spPr>
          <a:xfrm flipV="1">
            <a:off x="9906000" y="3335020"/>
            <a:ext cx="0" cy="47498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61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EE539E-7092-41D9-A1E6-39E3420B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shapes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C45704-0C60-4175-B1D6-D124C0113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classes shown in the previous slide have an inheritance relationship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The </a:t>
            </a:r>
            <a:r>
              <a:rPr lang="en-US" i="1" dirty="0"/>
              <a:t>is-a</a:t>
            </a:r>
            <a:r>
              <a:rPr lang="en-US" dirty="0"/>
              <a:t> relationship, since each of those shapes is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We also need a place to draw those shapes</a:t>
            </a:r>
          </a:p>
          <a:p>
            <a:r>
              <a:rPr lang="en-US" dirty="0"/>
              <a:t>We can create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lang="en-US" dirty="0"/>
              <a:t> class to draw them</a:t>
            </a:r>
          </a:p>
          <a:p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lang="en-US" dirty="0"/>
              <a:t> is </a:t>
            </a:r>
            <a:r>
              <a:rPr lang="en-US" i="1" dirty="0"/>
              <a:t>not</a:t>
            </a:r>
            <a:r>
              <a:rPr lang="en-US" dirty="0"/>
              <a:t>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Instead, it provides a turtle that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r>
              <a:rPr lang="en-US" dirty="0"/>
              <a:t> objects can use to draw themselves</a:t>
            </a:r>
          </a:p>
        </p:txBody>
      </p:sp>
    </p:spTree>
    <p:extLst>
      <p:ext uri="{BB962C8B-B14F-4D97-AF65-F5344CB8AC3E}">
        <p14:creationId xmlns:p14="http://schemas.microsoft.com/office/powerpoint/2010/main" val="96069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87AA7-8CD4-43D8-B3D0-921B1AE33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633BF-F821-4FC8-AF2F-D3323C010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776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Since it's not important to the inheritance hierarchy, here's the code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</a:p>
          <a:p>
            <a:r>
              <a:rPr lang="en-US" dirty="0"/>
              <a:t>It sets up a turtle and a screen in its constructor</a:t>
            </a:r>
          </a:p>
          <a:p>
            <a:r>
              <a:rPr lang="en-US" dirty="0"/>
              <a:t>It also handles the turtle in the draw code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51CD8D-938B-44B1-9D78-A2F159E639B6}"/>
              </a:ext>
            </a:extLst>
          </p:cNvPr>
          <p:cNvSpPr txBox="1">
            <a:spLocks/>
          </p:cNvSpPr>
          <p:nvPr/>
        </p:nvSpPr>
        <p:spPr>
          <a:xfrm>
            <a:off x="609600" y="3352800"/>
            <a:ext cx="10972800" cy="3124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Canvas: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__(self, w, h):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self.turtle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turtle.Turtle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self.screen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turtle.Screen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self.screen.setup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(width = w, height = h)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self.turtle.hideturtle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draw(self, shape):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self.turtle.up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self.screen.tracer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(0)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animation off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shape.draw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self.turtle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self.screen.tracer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(1)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animation back on</a:t>
            </a:r>
          </a:p>
        </p:txBody>
      </p:sp>
    </p:spTree>
    <p:extLst>
      <p:ext uri="{BB962C8B-B14F-4D97-AF65-F5344CB8AC3E}">
        <p14:creationId xmlns:p14="http://schemas.microsoft.com/office/powerpoint/2010/main" val="144747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AAF-C2B9-4975-AC4F-FBD43897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final bit of Python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9EFF6-73B5-40EF-9DDE-164FEAB5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can't have a function (or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 or a loop) with nothing in it</a:t>
            </a:r>
          </a:p>
          <a:p>
            <a:r>
              <a:rPr lang="en-US" dirty="0"/>
              <a:t>For these rare circumstances, there's a special keyword that means do nothing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  <a:r>
              <a:rPr lang="en-US" dirty="0"/>
              <a:t> keyword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46AE96-2754-42B1-9F7F-8831262B41EB}"/>
              </a:ext>
            </a:extLst>
          </p:cNvPr>
          <p:cNvSpPr txBox="1">
            <a:spLocks/>
          </p:cNvSpPr>
          <p:nvPr/>
        </p:nvSpPr>
        <p:spPr>
          <a:xfrm>
            <a:off x="609600" y="4800600"/>
            <a:ext cx="109728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doNothing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pass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would have errors otherwise</a:t>
            </a:r>
          </a:p>
        </p:txBody>
      </p:sp>
    </p:spTree>
    <p:extLst>
      <p:ext uri="{BB962C8B-B14F-4D97-AF65-F5344CB8AC3E}">
        <p14:creationId xmlns:p14="http://schemas.microsoft.com/office/powerpoint/2010/main" val="124209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BEDC-D736-49D3-8D74-B4BF894AC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GeometricObject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FFDF-B0A7-4F49-AA21-2C968DE7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3914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the UML diagram to create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GeometricObject</a:t>
            </a:r>
            <a:r>
              <a:rPr lang="en-US" dirty="0"/>
              <a:t> class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 function should do nothing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It takes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turtle</a:t>
            </a:r>
            <a:r>
              <a:rPr lang="en-US" dirty="0"/>
              <a:t> as well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</a:p>
          <a:p>
            <a:r>
              <a:rPr lang="en-US" dirty="0"/>
              <a:t>The constructor should:</a:t>
            </a:r>
          </a:p>
          <a:p>
            <a:pPr lvl="1"/>
            <a:r>
              <a:rPr lang="en-US" dirty="0"/>
              <a:t>Set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lineColor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'black'</a:t>
            </a:r>
          </a:p>
          <a:p>
            <a:pPr lvl="1"/>
            <a:r>
              <a:rPr lang="en-US" dirty="0"/>
              <a:t>Set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lineWidth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dirty="0"/>
              <a:t>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GeometricObject</a:t>
            </a:r>
            <a:r>
              <a:rPr lang="en-US" dirty="0"/>
              <a:t> will give us the basic code for setting the color and the width of the lines we'll draw in child classes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4968B9-8C4D-41E0-9446-89493FC3A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79354"/>
              </p:ext>
            </p:extLst>
          </p:nvPr>
        </p:nvGraphicFramePr>
        <p:xfrm>
          <a:off x="8382000" y="2438400"/>
          <a:ext cx="2895600" cy="259664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GeometricObject</a:t>
                      </a:r>
                      <a:endParaRPr lang="en-US" b="1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lineColor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lineWidth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getColor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getWidth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setColor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setWidth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draw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86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BEDC-D736-49D3-8D74-B4BF894AC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FFDF-B0A7-4F49-AA21-2C968DE7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0104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Use the UML diagram to create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Remember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 is a child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GeometricObject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Its constructor takes an </a:t>
            </a:r>
            <a:r>
              <a:rPr lang="en-US" i="1" dirty="0"/>
              <a:t>x</a:t>
            </a:r>
            <a:r>
              <a:rPr lang="en-US" dirty="0"/>
              <a:t> and a </a:t>
            </a:r>
            <a:r>
              <a:rPr lang="en-US" i="1" dirty="0"/>
              <a:t>y</a:t>
            </a:r>
            <a:r>
              <a:rPr lang="en-US" dirty="0"/>
              <a:t> (and calls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en-US" dirty="0"/>
              <a:t> constructor)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getCoordinate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gives back a tuple containing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 method will:</a:t>
            </a:r>
          </a:p>
          <a:p>
            <a:pPr lvl="1"/>
            <a:r>
              <a:rPr lang="en-US" dirty="0"/>
              <a:t>Go to the given location with the turtle</a:t>
            </a:r>
          </a:p>
          <a:p>
            <a:pPr lvl="1"/>
            <a:r>
              <a:rPr lang="en-US" dirty="0"/>
              <a:t>Use the turtle's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dot()</a:t>
            </a:r>
            <a:r>
              <a:rPr lang="en-US" dirty="0"/>
              <a:t> method to draw a point</a:t>
            </a:r>
          </a:p>
          <a:p>
            <a:pPr lvl="2"/>
            <a:r>
              <a:rPr lang="en-US" dirty="0"/>
              <a:t>It takes a size (the width) and a color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4968B9-8C4D-41E0-9446-89493FC3A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578"/>
              </p:ext>
            </p:extLst>
          </p:nvPr>
        </p:nvGraphicFramePr>
        <p:xfrm>
          <a:off x="8382000" y="2438400"/>
          <a:ext cx="2895600" cy="232232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Point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getCoordinate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draw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36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BEDC-D736-49D3-8D74-B4BF894AC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FFDF-B0A7-4F49-AA21-2C968DE7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0104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 the UML diagram to create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Remember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dirty="0"/>
              <a:t> is a child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GeometricObject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Its constructor takes two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 objects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/>
              <a:t>) (and calls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en-US" dirty="0"/>
              <a:t> constructor)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 method will:</a:t>
            </a:r>
          </a:p>
          <a:p>
            <a:pPr lvl="1"/>
            <a:r>
              <a:rPr lang="en-US" dirty="0"/>
              <a:t>Set the turtle's color</a:t>
            </a:r>
          </a:p>
          <a:p>
            <a:pPr lvl="1"/>
            <a:r>
              <a:rPr lang="en-US" dirty="0"/>
              <a:t>Set the turtle's width</a:t>
            </a:r>
          </a:p>
          <a:p>
            <a:pPr lvl="1"/>
            <a:r>
              <a:rPr lang="en-US" dirty="0"/>
              <a:t>Go to the starting point</a:t>
            </a:r>
          </a:p>
          <a:p>
            <a:pPr lvl="1"/>
            <a:r>
              <a:rPr lang="en-US" dirty="0"/>
              <a:t>Put the turtle's tail down</a:t>
            </a:r>
          </a:p>
          <a:p>
            <a:pPr lvl="1"/>
            <a:r>
              <a:rPr lang="en-US" dirty="0"/>
              <a:t>Go to the ending point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4968B9-8C4D-41E0-9446-89493FC3A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93004"/>
              </p:ext>
            </p:extLst>
          </p:nvPr>
        </p:nvGraphicFramePr>
        <p:xfrm>
          <a:off x="8382000" y="2438400"/>
          <a:ext cx="2895600" cy="204800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Line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getStart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getEnd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draw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40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D848D-FE37-49A7-A703-B9512DF9C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what we have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50A24-08C1-4A43-9229-7848B80CD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can draw a line using the classes we have</a:t>
            </a:r>
          </a:p>
          <a:p>
            <a:r>
              <a:rPr lang="en-US" dirty="0"/>
              <a:t>The following code will create a red line with a thickness of 2, from (-100, -100) to (100, 100)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385D8E5-E9C6-42E0-871B-AF39F4579E07}"/>
              </a:ext>
            </a:extLst>
          </p:cNvPr>
          <p:cNvSpPr txBox="1">
            <a:spLocks/>
          </p:cNvSpPr>
          <p:nvPr/>
        </p:nvSpPr>
        <p:spPr>
          <a:xfrm>
            <a:off x="609600" y="3810000"/>
            <a:ext cx="10972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canvas = Canvas(500, 500)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 = Line(Point(-100,-100), Point(100, 100))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line.setWidth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line.setColor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'red'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canvas.draw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(line)</a:t>
            </a:r>
          </a:p>
        </p:txBody>
      </p:sp>
    </p:spTree>
    <p:extLst>
      <p:ext uri="{BB962C8B-B14F-4D97-AF65-F5344CB8AC3E}">
        <p14:creationId xmlns:p14="http://schemas.microsoft.com/office/powerpoint/2010/main" val="292546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4C3E-775A-48D6-84D9-7A05CD25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0BAE-903F-4BF4-A77D-9F620F1C3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848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addition to points and lines, we could have polygons</a:t>
            </a:r>
          </a:p>
          <a:p>
            <a:r>
              <a:rPr lang="en-US" dirty="0"/>
              <a:t>The turtle module allows us to create polygons that are filled in</a:t>
            </a:r>
          </a:p>
          <a:p>
            <a:r>
              <a:rPr lang="en-US" dirty="0"/>
              <a:t>Thus, we can add another class that inherits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r>
              <a:rPr lang="en-US" dirty="0"/>
              <a:t>, adding a fill color</a:t>
            </a:r>
          </a:p>
          <a:p>
            <a:r>
              <a:rPr lang="en-US" dirty="0"/>
              <a:t>Use the UML diagram to create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Remember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en-US" dirty="0"/>
              <a:t> is a child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GeometricObject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Its constructor sets its fill color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66CF43B-5387-41AC-A89F-611AC1ADE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1074"/>
              </p:ext>
            </p:extLst>
          </p:nvPr>
        </p:nvGraphicFramePr>
        <p:xfrm>
          <a:off x="8382000" y="2438400"/>
          <a:ext cx="2895600" cy="1905001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53933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Shape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66181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fillColor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69949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getFillColor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setFillColor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26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Inheritance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BC728-6382-49A9-8E58-9F601B119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Polygons with turtle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59617-CBF8-42B6-8322-9CC58CA90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make a polygon with the turtle module, you have to do the following steps:</a:t>
            </a:r>
          </a:p>
          <a:p>
            <a:pPr lvl="1"/>
            <a:r>
              <a:rPr lang="en-US" dirty="0"/>
              <a:t>Set the turtle's color to the color you want to fill the polygon</a:t>
            </a:r>
          </a:p>
          <a:p>
            <a:pPr lvl="1"/>
            <a:r>
              <a:rPr lang="en-US" dirty="0"/>
              <a:t>Go to the starting corner of the polygon</a:t>
            </a:r>
          </a:p>
          <a:p>
            <a:pPr lvl="1"/>
            <a:r>
              <a:rPr lang="en-US" dirty="0"/>
              <a:t>Call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begin_fill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on the turtle</a:t>
            </a:r>
          </a:p>
          <a:p>
            <a:pPr lvl="1"/>
            <a:r>
              <a:rPr lang="en-US" dirty="0"/>
              <a:t>Visit all the corners of the polygon, returning back to the starting point</a:t>
            </a:r>
          </a:p>
          <a:p>
            <a:pPr lvl="1"/>
            <a:r>
              <a:rPr lang="en-US" dirty="0"/>
              <a:t>Call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end_fill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on the turtle</a:t>
            </a:r>
          </a:p>
          <a:p>
            <a:r>
              <a:rPr lang="en-US" dirty="0"/>
              <a:t>Important: You have to visit the points on the polygon in counterclockwise order</a:t>
            </a:r>
          </a:p>
          <a:p>
            <a:pPr lvl="1"/>
            <a:r>
              <a:rPr lang="en-US" dirty="0"/>
              <a:t>Otherwise, it might fill your shape incorrectly</a:t>
            </a:r>
          </a:p>
        </p:txBody>
      </p:sp>
    </p:spTree>
    <p:extLst>
      <p:ext uri="{BB962C8B-B14F-4D97-AF65-F5344CB8AC3E}">
        <p14:creationId xmlns:p14="http://schemas.microsoft.com/office/powerpoint/2010/main" val="51396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BEDC-D736-49D3-8D74-B4BF894AC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FFDF-B0A7-4F49-AA21-2C968DE7C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0104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the UML diagram to create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Remember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US" dirty="0"/>
              <a:t> is a child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</a:p>
          <a:p>
            <a:pPr lvl="1"/>
            <a:r>
              <a:rPr lang="en-US" dirty="0"/>
              <a:t>Its constructor takes two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 objects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lowerLeft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upperRight</a:t>
            </a:r>
            <a:r>
              <a:rPr lang="en-US" dirty="0"/>
              <a:t>) (and calls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en-US" dirty="0"/>
              <a:t> constructor)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 method will use the approach described on the previous slide to fill in the rectangle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4968B9-8C4D-41E0-9446-89493FC3A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544424"/>
              </p:ext>
            </p:extLst>
          </p:nvPr>
        </p:nvGraphicFramePr>
        <p:xfrm>
          <a:off x="8382000" y="2438400"/>
          <a:ext cx="2895600" cy="204800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Rectangle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lowerLeft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upperRight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getLowerLeft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getUpperRight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draw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25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BA7B5-FD7F-47AC-8AB5-E921E3613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on from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6BD8F-CCF0-4585-97B6-32A6964D2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book describes ways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lang="en-US" dirty="0"/>
              <a:t> to keep a list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r>
              <a:rPr lang="en-US" dirty="0"/>
              <a:t> objects</a:t>
            </a:r>
          </a:p>
          <a:p>
            <a:r>
              <a:rPr lang="en-US" dirty="0"/>
              <a:t>When one of them is changed, it can clear the screen and redraw everything, keeping everything updated</a:t>
            </a:r>
          </a:p>
          <a:p>
            <a:r>
              <a:rPr lang="en-US" dirty="0"/>
              <a:t>By extending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en-US" dirty="0"/>
              <a:t> with other classes, you could make the following classes: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Ellipse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Triangle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</a:p>
          <a:p>
            <a:pPr lvl="1"/>
            <a:r>
              <a:rPr lang="en-US" dirty="0"/>
              <a:t>Even more 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06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22B0-F60F-4042-8F18-E98AE477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35249-4CE3-497A-9ACD-25416324C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16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class Wednesday or Friday because of Thanksgiving</a:t>
            </a:r>
          </a:p>
          <a:p>
            <a:r>
              <a:rPr lang="en-US" dirty="0"/>
              <a:t>Next Monday we will review up to Exam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Assignment 10</a:t>
            </a:r>
          </a:p>
          <a:p>
            <a:pPr lvl="1"/>
            <a:r>
              <a:rPr lang="en-US" b="1" dirty="0"/>
              <a:t>Due next Friday</a:t>
            </a:r>
          </a:p>
          <a:p>
            <a:r>
              <a:rPr lang="en-US" dirty="0"/>
              <a:t>Review chapters 1 through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5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inheritance is to take one class and generate a child class</a:t>
            </a:r>
          </a:p>
          <a:p>
            <a:r>
              <a:rPr lang="en-US" dirty="0"/>
              <a:t>This child class has everything that the parent class has (members and methods)</a:t>
            </a:r>
          </a:p>
          <a:p>
            <a:r>
              <a:rPr lang="en-US" dirty="0"/>
              <a:t>But, you can also add more functionality to the child</a:t>
            </a:r>
          </a:p>
          <a:p>
            <a:r>
              <a:rPr lang="en-US" dirty="0"/>
              <a:t>The child can be considered to be a </a:t>
            </a:r>
            <a:r>
              <a:rPr lang="en-US" b="1" dirty="0"/>
              <a:t>specialized</a:t>
            </a:r>
            <a:r>
              <a:rPr lang="en-US" dirty="0"/>
              <a:t> version of the parent</a:t>
            </a:r>
          </a:p>
        </p:txBody>
      </p:sp>
    </p:spTree>
    <p:extLst>
      <p:ext uri="{BB962C8B-B14F-4D97-AF65-F5344CB8AC3E}">
        <p14:creationId xmlns:p14="http://schemas.microsoft.com/office/powerpoint/2010/main" val="231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subclass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this is well and good, but how do you actually create a subclass?</a:t>
            </a:r>
          </a:p>
          <a:p>
            <a:r>
              <a:rPr lang="en-US" dirty="0"/>
              <a:t>Let's start by writing the </a:t>
            </a:r>
            <a:r>
              <a:rPr lang="en-US" b="1" dirty="0"/>
              <a:t>Vehicle</a:t>
            </a:r>
            <a:r>
              <a:rPr lang="en-US" dirty="0"/>
              <a:t> class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5052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travel(self, destination):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'Traveling to'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destination)</a:t>
            </a:r>
          </a:p>
        </p:txBody>
      </p:sp>
    </p:spTree>
    <p:extLst>
      <p:ext uri="{BB962C8B-B14F-4D97-AF65-F5344CB8AC3E}">
        <p14:creationId xmlns:p14="http://schemas.microsoft.com/office/powerpoint/2010/main" val="44103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a </a:t>
            </a:r>
            <a:r>
              <a:rPr lang="en-US" dirty="0" err="1"/>
              <a:t>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use put the superclass name in parentheses when making a subclass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can do everything that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can, plus more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Car(Vehicle):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__(self, model):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self.model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model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self.model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606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FEAA-F623-46FC-8061-132D5D2CB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A9166-01AE-4D78-8026-BCE819EDD5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55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5689</TotalTime>
  <Words>1185</Words>
  <Application>Microsoft Office PowerPoint</Application>
  <PresentationFormat>Widescreen</PresentationFormat>
  <Paragraphs>190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10</vt:lpstr>
      <vt:lpstr>Inheritance</vt:lpstr>
      <vt:lpstr>Inheritance</vt:lpstr>
      <vt:lpstr>Creating a subclass</vt:lpstr>
      <vt:lpstr>Extending a superclass</vt:lpstr>
      <vt:lpstr>Shapes</vt:lpstr>
      <vt:lpstr>Inheritance hierarchies</vt:lpstr>
      <vt:lpstr>Shapes</vt:lpstr>
      <vt:lpstr>Drawing shapes</vt:lpstr>
      <vt:lpstr>Canvas class</vt:lpstr>
      <vt:lpstr>One final bit of Python syntax</vt:lpstr>
      <vt:lpstr>GeometricObject class</vt:lpstr>
      <vt:lpstr>Point class</vt:lpstr>
      <vt:lpstr>Line class</vt:lpstr>
      <vt:lpstr>Using what we have</vt:lpstr>
      <vt:lpstr>Shapes</vt:lpstr>
      <vt:lpstr>Polygons with turtle</vt:lpstr>
      <vt:lpstr>Rectangle class</vt:lpstr>
      <vt:lpstr>Moving on from here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670</cp:revision>
  <dcterms:created xsi:type="dcterms:W3CDTF">2009-01-11T21:03:04Z</dcterms:created>
  <dcterms:modified xsi:type="dcterms:W3CDTF">2023-11-20T20:34:23Z</dcterms:modified>
</cp:coreProperties>
</file>